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1463-9C80-47DA-B877-EAA945AE20DC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E3061DB-35B8-487C-A2F9-4FCA9FE2C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0210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1463-9C80-47DA-B877-EAA945AE20DC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E3061DB-35B8-487C-A2F9-4FCA9FE2C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595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1463-9C80-47DA-B877-EAA945AE20DC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E3061DB-35B8-487C-A2F9-4FCA9FE2C19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2551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1463-9C80-47DA-B877-EAA945AE20DC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E3061DB-35B8-487C-A2F9-4FCA9FE2C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927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1463-9C80-47DA-B877-EAA945AE20DC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E3061DB-35B8-487C-A2F9-4FCA9FE2C19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4013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1463-9C80-47DA-B877-EAA945AE20DC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E3061DB-35B8-487C-A2F9-4FCA9FE2C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9837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1463-9C80-47DA-B877-EAA945AE20DC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61DB-35B8-487C-A2F9-4FCA9FE2C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730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1463-9C80-47DA-B877-EAA945AE20DC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61DB-35B8-487C-A2F9-4FCA9FE2C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1867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1463-9C80-47DA-B877-EAA945AE20DC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61DB-35B8-487C-A2F9-4FCA9FE2C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827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1463-9C80-47DA-B877-EAA945AE20DC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E3061DB-35B8-487C-A2F9-4FCA9FE2C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358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1463-9C80-47DA-B877-EAA945AE20DC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E3061DB-35B8-487C-A2F9-4FCA9FE2C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16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1463-9C80-47DA-B877-EAA945AE20DC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E3061DB-35B8-487C-A2F9-4FCA9FE2C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834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1463-9C80-47DA-B877-EAA945AE20DC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61DB-35B8-487C-A2F9-4FCA9FE2C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6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1463-9C80-47DA-B877-EAA945AE20DC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61DB-35B8-487C-A2F9-4FCA9FE2C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581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1463-9C80-47DA-B877-EAA945AE20DC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61DB-35B8-487C-A2F9-4FCA9FE2C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622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1463-9C80-47DA-B877-EAA945AE20DC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E3061DB-35B8-487C-A2F9-4FCA9FE2C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931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11463-9C80-47DA-B877-EAA945AE20DC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E3061DB-35B8-487C-A2F9-4FCA9FE2C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512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  <p:sldLayoutId id="2147484031" r:id="rId12"/>
    <p:sldLayoutId id="2147484032" r:id="rId13"/>
    <p:sldLayoutId id="2147484033" r:id="rId14"/>
    <p:sldLayoutId id="2147484034" r:id="rId15"/>
    <p:sldLayoutId id="214748403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cdn.yourarticlelibrary.com/wp-content/uploads/2014/01/clip_image00289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2284967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Algerian" panose="04020705040A02060702" pitchFamily="82" charset="0"/>
              </a:rPr>
              <a:t>Sericulture</a:t>
            </a:r>
            <a:endParaRPr lang="en-US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0553" y="3615861"/>
            <a:ext cx="9228201" cy="164592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  <a:latin typeface="Algerian" panose="04020705040A02060702" pitchFamily="82" charset="0"/>
              </a:rPr>
              <a:t>Dr. Ahmad Ali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  <a:latin typeface="Algerian" panose="04020705040A02060702" pitchFamily="82" charset="0"/>
              </a:rPr>
              <a:t>Lecturer in Zoology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  <a:latin typeface="Algerian" panose="04020705040A02060702" pitchFamily="82" charset="0"/>
              </a:rPr>
              <a:t>The Islamia University of Bahawalpur</a:t>
            </a:r>
            <a:endParaRPr lang="en-US" dirty="0">
              <a:solidFill>
                <a:srgbClr val="0070C0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2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8496" y="360608"/>
            <a:ext cx="10543504" cy="6497392"/>
          </a:xfrm>
        </p:spPr>
        <p:txBody>
          <a:bodyPr>
            <a:normAutofit/>
          </a:bodyPr>
          <a:lstStyle/>
          <a:p>
            <a:r>
              <a:rPr lang="en-US" sz="2400" dirty="0"/>
              <a:t>The characteristic feature of these silk-producing moths </a:t>
            </a:r>
            <a:r>
              <a:rPr lang="en-US" sz="2400" dirty="0" smtClean="0"/>
              <a:t>is;</a:t>
            </a:r>
          </a:p>
          <a:p>
            <a:r>
              <a:rPr lang="en-US" sz="2400" dirty="0" smtClean="0"/>
              <a:t>they </a:t>
            </a:r>
            <a:r>
              <a:rPr lang="en-US" sz="2400" dirty="0"/>
              <a:t>spin a cocoon of silk for the protection of their pupae. </a:t>
            </a:r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man with his mental superiority has discovered the technique of robbing the silk threads from these cocoons for his </a:t>
            </a:r>
            <a:r>
              <a:rPr lang="en-US" sz="2400" dirty="0" smtClean="0"/>
              <a:t>own </a:t>
            </a:r>
            <a:r>
              <a:rPr lang="en-US" sz="2400" dirty="0"/>
              <a:t>use.</a:t>
            </a:r>
            <a:endParaRPr lang="en-US" sz="2400" dirty="0"/>
          </a:p>
        </p:txBody>
      </p:sp>
      <p:pic>
        <p:nvPicPr>
          <p:cNvPr id="6" name="Picture 5" descr="clip_image002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257" y="2369713"/>
            <a:ext cx="9633397" cy="43273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2940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2586" y="211986"/>
            <a:ext cx="10659414" cy="818324"/>
          </a:xfrm>
        </p:spPr>
        <p:txBody>
          <a:bodyPr/>
          <a:lstStyle/>
          <a:p>
            <a:pPr algn="ctr"/>
            <a:r>
              <a:rPr lang="en-US" b="1" dirty="0"/>
              <a:t>Rearing of Silkworms: Life Cycle </a:t>
            </a:r>
            <a:r>
              <a:rPr lang="en-US" b="1" dirty="0" smtClean="0"/>
              <a:t>and details;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2586" y="1030310"/>
            <a:ext cx="10659414" cy="5827690"/>
          </a:xfrm>
        </p:spPr>
        <p:txBody>
          <a:bodyPr/>
          <a:lstStyle/>
          <a:p>
            <a:pPr marL="0" indent="0" fontAlgn="base">
              <a:buNone/>
            </a:pPr>
            <a:r>
              <a:rPr lang="en-US" b="1" i="1" dirty="0" smtClean="0"/>
              <a:t>	</a:t>
            </a:r>
            <a:r>
              <a:rPr lang="en-US" sz="2800" b="1" i="1" dirty="0" smtClean="0"/>
              <a:t>House</a:t>
            </a:r>
            <a:r>
              <a:rPr lang="en-US" sz="2800" b="1" i="1" dirty="0"/>
              <a:t>:</a:t>
            </a:r>
          </a:p>
          <a:p>
            <a:r>
              <a:rPr lang="en-US" sz="2800" dirty="0"/>
              <a:t>Any building or </a:t>
            </a:r>
            <a:r>
              <a:rPr lang="en-US" sz="2800" dirty="0" smtClean="0"/>
              <a:t>thatch </a:t>
            </a:r>
            <a:r>
              <a:rPr lang="en-US" sz="2800" dirty="0"/>
              <a:t>which is well ventilated may be used for rearing the worms, </a:t>
            </a:r>
            <a:endParaRPr lang="en-US" sz="2800" dirty="0" smtClean="0"/>
          </a:p>
          <a:p>
            <a:r>
              <a:rPr lang="en-US" sz="2800" dirty="0" smtClean="0"/>
              <a:t>But </a:t>
            </a:r>
            <a:r>
              <a:rPr lang="en-US" sz="2800" dirty="0"/>
              <a:t>mud-walled thatched houses are the best as they are cool in summer and warm in winter season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During summer season water may be sprinkled inside the thatch to lower the high temperature. </a:t>
            </a:r>
            <a:endParaRPr lang="en-US" sz="2800" dirty="0" smtClean="0"/>
          </a:p>
          <a:p>
            <a:r>
              <a:rPr lang="en-US" sz="2800" dirty="0" smtClean="0"/>
              <a:t>For </a:t>
            </a:r>
            <a:r>
              <a:rPr lang="en-US" sz="2800" dirty="0"/>
              <a:t>proper growth and development of silkworms the temperature inside the house should be maintained more or less between 70° – 75° F </a:t>
            </a:r>
            <a:endParaRPr lang="en-US" sz="2800" dirty="0" smtClean="0"/>
          </a:p>
          <a:p>
            <a:r>
              <a:rPr lang="en-US" sz="2800" dirty="0" smtClean="0"/>
              <a:t>With 70 to 75 </a:t>
            </a:r>
            <a:r>
              <a:rPr lang="en-US" sz="2800" dirty="0"/>
              <a:t>percentage of </a:t>
            </a:r>
            <a:r>
              <a:rPr lang="en-US" sz="2800" dirty="0" smtClean="0"/>
              <a:t>humidity also.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26383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378" y="173349"/>
            <a:ext cx="8911687" cy="882719"/>
          </a:xfrm>
        </p:spPr>
        <p:txBody>
          <a:bodyPr>
            <a:normAutofit/>
          </a:bodyPr>
          <a:lstStyle/>
          <a:p>
            <a:pPr fontAlgn="base"/>
            <a:r>
              <a:rPr lang="en-US" b="1" i="1" dirty="0"/>
              <a:t>Feeding Trays</a:t>
            </a:r>
            <a:r>
              <a:rPr lang="en-US" b="1" i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1224" y="1236372"/>
            <a:ext cx="3721994" cy="5621628"/>
          </a:xfrm>
        </p:spPr>
        <p:txBody>
          <a:bodyPr>
            <a:noAutofit/>
          </a:bodyPr>
          <a:lstStyle/>
          <a:p>
            <a:pPr algn="just"/>
            <a:r>
              <a:rPr lang="en-US" sz="2000" dirty="0" smtClean="0"/>
              <a:t>Freshly </a:t>
            </a:r>
            <a:r>
              <a:rPr lang="en-US" sz="2000" dirty="0"/>
              <a:t>hatched worms are kept in flat trays along with small pieces of mulberry </a:t>
            </a:r>
            <a:r>
              <a:rPr lang="en-US" sz="2000" dirty="0" smtClean="0"/>
              <a:t>leaves.</a:t>
            </a:r>
          </a:p>
          <a:p>
            <a:pPr algn="just"/>
            <a:r>
              <a:rPr lang="en-US" sz="2000" dirty="0" smtClean="0"/>
              <a:t>These </a:t>
            </a:r>
            <a:r>
              <a:rPr lang="en-US" sz="2000" dirty="0"/>
              <a:t>trays are made up of bamboo mattings with their edges turned up, which afford a raised border made by stout stripes of bamboos. </a:t>
            </a:r>
            <a:endParaRPr lang="en-US" sz="2000" dirty="0" smtClean="0"/>
          </a:p>
          <a:p>
            <a:pPr algn="just"/>
            <a:r>
              <a:rPr lang="en-US" sz="2000" dirty="0" smtClean="0"/>
              <a:t>On </a:t>
            </a:r>
            <a:r>
              <a:rPr lang="en-US" sz="2000" dirty="0"/>
              <a:t>the back of the tray two strong stripes are firmly fastened longitudinally.</a:t>
            </a:r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218" y="1236372"/>
            <a:ext cx="6898781" cy="551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838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199107"/>
            <a:ext cx="8911687" cy="1037265"/>
          </a:xfrm>
        </p:spPr>
        <p:txBody>
          <a:bodyPr/>
          <a:lstStyle/>
          <a:p>
            <a:pPr algn="ctr"/>
            <a:r>
              <a:rPr lang="en-US" dirty="0" err="1"/>
              <a:t>Machan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9556" y="1236372"/>
            <a:ext cx="3606083" cy="5621628"/>
          </a:xfrm>
        </p:spPr>
        <p:txBody>
          <a:bodyPr>
            <a:normAutofit/>
          </a:bodyPr>
          <a:lstStyle/>
          <a:p>
            <a:pPr algn="just"/>
            <a:r>
              <a:rPr lang="en-US" sz="2400" dirty="0" err="1"/>
              <a:t>Machans</a:t>
            </a:r>
            <a:r>
              <a:rPr lang="en-US" sz="2400" dirty="0"/>
              <a:t> are needed to accommodate large number of trays in a limited space. </a:t>
            </a:r>
            <a:endParaRPr lang="en-US" sz="2400" dirty="0" smtClean="0"/>
          </a:p>
          <a:p>
            <a:pPr algn="just"/>
            <a:r>
              <a:rPr lang="en-US" sz="2400" dirty="0" err="1" smtClean="0"/>
              <a:t>Machans</a:t>
            </a:r>
            <a:r>
              <a:rPr lang="en-US" sz="2400" dirty="0" smtClean="0"/>
              <a:t> </a:t>
            </a:r>
            <a:r>
              <a:rPr lang="en-US" sz="2400" dirty="0"/>
              <a:t>are easily and best made by fixing two pairs of bamboo or wooden poles in the ground and tying across bars of bamboo or wood horizontally.</a:t>
            </a:r>
            <a:endParaRPr lang="en-US" sz="2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5190185" y="1236372"/>
            <a:ext cx="7001815" cy="5621628"/>
            <a:chOff x="5190185" y="1236372"/>
            <a:chExt cx="7001815" cy="5621628"/>
          </a:xfrm>
        </p:grpSpPr>
        <p:pic>
          <p:nvPicPr>
            <p:cNvPr id="2050" name="Picture 2" descr="http://agritech.tnau.ac.in/sericulture/seri_silkworm4_lateage%20rearing_clip_image00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0185" y="1236372"/>
              <a:ext cx="7001815" cy="56216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>
              <a:off x="8046719" y="5022166"/>
              <a:ext cx="1871003" cy="1268808"/>
              <a:chOff x="8046719" y="5022166"/>
              <a:chExt cx="1871003" cy="1268808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8046719" y="5767754"/>
                <a:ext cx="187100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err="1" smtClean="0">
                    <a:solidFill>
                      <a:srgbClr val="FFFF00"/>
                    </a:solidFill>
                  </a:rPr>
                  <a:t>Machans</a:t>
                </a:r>
                <a:endParaRPr lang="en-US" sz="2800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6" name="Straight Arrow Connector 5"/>
              <p:cNvCxnSpPr/>
              <p:nvPr/>
            </p:nvCxnSpPr>
            <p:spPr>
              <a:xfrm flipV="1">
                <a:off x="9042983" y="5022166"/>
                <a:ext cx="621522" cy="1024598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H="1" flipV="1">
                <a:off x="8046719" y="5401994"/>
                <a:ext cx="841718" cy="644770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06103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2080"/>
            <a:ext cx="8911687" cy="881132"/>
          </a:xfrm>
        </p:spPr>
        <p:txBody>
          <a:bodyPr/>
          <a:lstStyle/>
          <a:p>
            <a:pPr algn="ctr"/>
            <a:r>
              <a:rPr lang="en-US" dirty="0"/>
              <a:t>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2703" y="1083212"/>
            <a:ext cx="5134706" cy="5774788"/>
          </a:xfrm>
        </p:spPr>
        <p:txBody>
          <a:bodyPr>
            <a:normAutofit/>
          </a:bodyPr>
          <a:lstStyle/>
          <a:p>
            <a:r>
              <a:rPr lang="en-US" sz="2800" dirty="0"/>
              <a:t>Large amount of excreta, dirty products and remains of leaves may fall on the trays from the holes of the upper trays. </a:t>
            </a:r>
            <a:endParaRPr lang="en-US" sz="2800" dirty="0" smtClean="0"/>
          </a:p>
          <a:p>
            <a:r>
              <a:rPr lang="en-US" sz="2800" dirty="0" smtClean="0"/>
              <a:t>If </a:t>
            </a:r>
            <a:r>
              <a:rPr lang="en-US" sz="2800" dirty="0"/>
              <a:t>worms are not protected from these by-products they may get diseased. </a:t>
            </a:r>
            <a:endParaRPr lang="en-US" sz="2800" dirty="0" smtClean="0"/>
          </a:p>
          <a:p>
            <a:r>
              <a:rPr lang="en-US" sz="2800" dirty="0" smtClean="0"/>
              <a:t>To </a:t>
            </a:r>
            <a:r>
              <a:rPr lang="en-US" sz="2800" dirty="0"/>
              <a:t>prevent this, trays are covered with the nets.</a:t>
            </a:r>
            <a:endParaRPr lang="en-US" sz="2800" dirty="0"/>
          </a:p>
        </p:txBody>
      </p:sp>
      <p:pic>
        <p:nvPicPr>
          <p:cNvPr id="3074" name="Picture 2" descr="silks.csb.gov.in/bandipore/wp-content/themes/Co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764" y="1083211"/>
            <a:ext cx="5383236" cy="4642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74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6316" y="173944"/>
            <a:ext cx="8911687" cy="867065"/>
          </a:xfrm>
        </p:spPr>
        <p:txBody>
          <a:bodyPr/>
          <a:lstStyle/>
          <a:p>
            <a:r>
              <a:rPr lang="en-US" b="1" i="1" dirty="0"/>
              <a:t>Spinning Trays</a:t>
            </a:r>
            <a:r>
              <a:rPr lang="en-US" b="1" i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1176" y="1041009"/>
            <a:ext cx="3868615" cy="5816991"/>
          </a:xfrm>
        </p:spPr>
        <p:txBody>
          <a:bodyPr>
            <a:normAutofit/>
          </a:bodyPr>
          <a:lstStyle/>
          <a:p>
            <a:pPr algn="just"/>
            <a:r>
              <a:rPr lang="en-US" sz="2800" dirty="0"/>
              <a:t>Before cocoon formation, mature worms are transferred to special type of trays known as spinning trays or </a:t>
            </a:r>
            <a:r>
              <a:rPr lang="en-US" sz="2800" dirty="0" err="1"/>
              <a:t>chandraki</a:t>
            </a:r>
            <a:r>
              <a:rPr lang="en-US" sz="2800" dirty="0"/>
              <a:t>. </a:t>
            </a:r>
            <a:endParaRPr lang="en-US" sz="2800" dirty="0" smtClean="0"/>
          </a:p>
          <a:p>
            <a:pPr algn="just"/>
            <a:r>
              <a:rPr lang="en-US" sz="2800" dirty="0" smtClean="0"/>
              <a:t>Here </a:t>
            </a:r>
            <a:r>
              <a:rPr lang="en-US" sz="2800" dirty="0"/>
              <a:t>they spin the cocoon without any disturbance.</a:t>
            </a:r>
            <a:endParaRPr lang="en-US" sz="2800" dirty="0"/>
          </a:p>
        </p:txBody>
      </p:sp>
      <p:pic>
        <p:nvPicPr>
          <p:cNvPr id="4100" name="Picture 4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077" y="1195754"/>
            <a:ext cx="6564923" cy="472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039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72418"/>
            <a:ext cx="8911687" cy="909268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Use of Germicides: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7274" y="1181686"/>
            <a:ext cx="10044332" cy="5676314"/>
          </a:xfrm>
        </p:spPr>
        <p:txBody>
          <a:bodyPr>
            <a:normAutofit/>
          </a:bodyPr>
          <a:lstStyle/>
          <a:p>
            <a:pPr algn="just"/>
            <a:r>
              <a:rPr lang="en-US" sz="3200" dirty="0"/>
              <a:t>Before the start of rearing the </a:t>
            </a:r>
            <a:r>
              <a:rPr lang="en-US" sz="3200" dirty="0" err="1"/>
              <a:t>machan</a:t>
            </a:r>
            <a:r>
              <a:rPr lang="en-US" sz="3200" dirty="0"/>
              <a:t>, feeding trays, spinning trays, nets and everything used in rearing except the leaves are washed with CuS0</a:t>
            </a:r>
            <a:r>
              <a:rPr lang="en-US" sz="3200" baseline="-25000" dirty="0"/>
              <a:t>4</a:t>
            </a:r>
            <a:r>
              <a:rPr lang="en-US" sz="3200" dirty="0"/>
              <a:t> </a:t>
            </a:r>
            <a:r>
              <a:rPr lang="en-US" sz="3200" dirty="0" smtClean="0"/>
              <a:t>solution.</a:t>
            </a:r>
          </a:p>
          <a:p>
            <a:pPr algn="just"/>
            <a:r>
              <a:rPr lang="en-US" sz="3200" dirty="0"/>
              <a:t>O</a:t>
            </a:r>
            <a:r>
              <a:rPr lang="en-US" sz="3200" dirty="0" smtClean="0"/>
              <a:t>r </a:t>
            </a:r>
            <a:r>
              <a:rPr lang="en-US" sz="3200" dirty="0"/>
              <a:t>other antiseptic chemicals. </a:t>
            </a:r>
            <a:endParaRPr lang="en-US" sz="3200" dirty="0" smtClean="0"/>
          </a:p>
          <a:p>
            <a:pPr algn="just"/>
            <a:r>
              <a:rPr lang="en-US" sz="3200" dirty="0" smtClean="0"/>
              <a:t>The </a:t>
            </a:r>
            <a:r>
              <a:rPr lang="en-US" sz="3200" dirty="0"/>
              <a:t>remaining germs are further killed by fumigation of Sulphur.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718071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30215"/>
            <a:ext cx="8911687" cy="796727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Life History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9649" y="1026942"/>
            <a:ext cx="10602351" cy="5831058"/>
          </a:xfrm>
        </p:spPr>
        <p:txBody>
          <a:bodyPr/>
          <a:lstStyle/>
          <a:p>
            <a:r>
              <a:rPr lang="en-US" sz="2000" dirty="0"/>
              <a:t>Tiny caterpillars which hatch from the egg measures 5-7 </a:t>
            </a:r>
            <a:r>
              <a:rPr lang="en-US" sz="2000" dirty="0" smtClean="0"/>
              <a:t>mm in </a:t>
            </a:r>
            <a:r>
              <a:rPr lang="en-US" sz="2000" dirty="0"/>
              <a:t>length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They </a:t>
            </a:r>
            <a:r>
              <a:rPr lang="en-US" sz="2000" dirty="0"/>
              <a:t>are transferred to feeding trays already supplied with chopped tender leaves of mulberry. </a:t>
            </a:r>
            <a:endParaRPr lang="en-US" sz="2000" dirty="0" smtClean="0"/>
          </a:p>
          <a:p>
            <a:r>
              <a:rPr lang="en-US" sz="2000" dirty="0" smtClean="0"/>
              <a:t>These </a:t>
            </a:r>
            <a:r>
              <a:rPr lang="en-US" sz="2000" dirty="0"/>
              <a:t>caterpillars move on the leaves in a characteristic looping manner. </a:t>
            </a:r>
            <a:endParaRPr lang="en-US" sz="2000" dirty="0" smtClean="0"/>
          </a:p>
          <a:p>
            <a:r>
              <a:rPr lang="en-US" sz="2000" dirty="0" smtClean="0"/>
              <a:t>Their </a:t>
            </a:r>
            <a:r>
              <a:rPr lang="en-US" sz="2000" dirty="0"/>
              <a:t>body is rough, wrinkled greyish in </a:t>
            </a:r>
            <a:r>
              <a:rPr lang="en-US" sz="2000" dirty="0" err="1"/>
              <a:t>colour</a:t>
            </a:r>
            <a:r>
              <a:rPr lang="en-US" sz="2000" dirty="0"/>
              <a:t>. </a:t>
            </a:r>
            <a:endParaRPr lang="en-US" sz="2000" dirty="0" smtClean="0"/>
          </a:p>
          <a:p>
            <a:r>
              <a:rPr lang="en-US" sz="2000" dirty="0" smtClean="0"/>
              <a:t>They </a:t>
            </a:r>
            <a:r>
              <a:rPr lang="en-US" sz="2000" dirty="0"/>
              <a:t>are made up of 12 segments which is distinct into three parts i.e., head, thorax and abdomen. </a:t>
            </a:r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/>
              <a:t>head bears </a:t>
            </a:r>
            <a:r>
              <a:rPr lang="en-US" sz="2000" dirty="0" err="1"/>
              <a:t>mandibulate</a:t>
            </a:r>
            <a:r>
              <a:rPr lang="en-US" sz="2000" dirty="0"/>
              <a:t> mouth-parts with which they feed upon the leaves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The thorax is 3 segmented and all the segments bear a pair of true jointed legs. </a:t>
            </a:r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/>
              <a:t>abdomen which has 10 segments is provided with five pairs of unjointed, stumpy </a:t>
            </a:r>
            <a:r>
              <a:rPr lang="en-US" sz="2000" dirty="0" err="1"/>
              <a:t>prolegs</a:t>
            </a:r>
            <a:r>
              <a:rPr lang="en-US" sz="2000" dirty="0"/>
              <a:t> or </a:t>
            </a:r>
            <a:r>
              <a:rPr lang="en-US" sz="2000" dirty="0" err="1"/>
              <a:t>pseudolegs</a:t>
            </a:r>
            <a:r>
              <a:rPr lang="en-US" sz="2000" dirty="0"/>
              <a:t>.(One pair each in segment 3rd, 4th, 5th, 6th and 10th) </a:t>
            </a:r>
            <a:endParaRPr lang="en-US" sz="2000" dirty="0" smtClean="0"/>
          </a:p>
          <a:p>
            <a:r>
              <a:rPr lang="en-US" sz="2000" dirty="0" smtClean="0"/>
              <a:t>A </a:t>
            </a:r>
            <a:r>
              <a:rPr lang="en-US" sz="2000" dirty="0"/>
              <a:t>short dorsal anal horn (on the 8th segment) and a series of spiracles on lateral </a:t>
            </a:r>
            <a:r>
              <a:rPr lang="en-US" sz="2000" dirty="0" smtClean="0"/>
              <a:t>sides.</a:t>
            </a:r>
          </a:p>
          <a:p>
            <a:r>
              <a:rPr lang="en-US" sz="2000" dirty="0" smtClean="0"/>
              <a:t>These </a:t>
            </a:r>
            <a:r>
              <a:rPr lang="en-US" sz="2000" dirty="0"/>
              <a:t>larvae feed voraciously upon the mulberry leaves and grow very quickly</a:t>
            </a:r>
            <a:r>
              <a:rPr lang="en-US" sz="2000" dirty="0" smtClean="0"/>
              <a:t>.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732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181" y="258350"/>
            <a:ext cx="8911687" cy="782659"/>
          </a:xfrm>
        </p:spPr>
        <p:txBody>
          <a:bodyPr/>
          <a:lstStyle/>
          <a:p>
            <a:r>
              <a:rPr lang="en-US" dirty="0" smtClean="0"/>
              <a:t>Life History Conti…..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6769" y="1041009"/>
            <a:ext cx="10785231" cy="5816991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They stop feeding, become inactive after four to five days, and then 1st </a:t>
            </a:r>
            <a:r>
              <a:rPr lang="en-US" sz="2800" dirty="0" err="1"/>
              <a:t>moulting</a:t>
            </a:r>
            <a:r>
              <a:rPr lang="en-US" sz="2800" dirty="0"/>
              <a:t> takes place. </a:t>
            </a:r>
            <a:endParaRPr lang="en-US" sz="2800" dirty="0" smtClean="0"/>
          </a:p>
          <a:p>
            <a:r>
              <a:rPr lang="en-US" sz="2800" dirty="0" smtClean="0"/>
              <a:t>The </a:t>
            </a:r>
            <a:r>
              <a:rPr lang="en-US" sz="2800" dirty="0"/>
              <a:t>2nd stage larvae resemble the 1st stage larvae except that they are slightly bigger in size. </a:t>
            </a:r>
            <a:endParaRPr lang="en-US" sz="2800" dirty="0" smtClean="0"/>
          </a:p>
          <a:p>
            <a:r>
              <a:rPr lang="en-US" sz="2800" dirty="0" smtClean="0"/>
              <a:t>They </a:t>
            </a:r>
            <a:r>
              <a:rPr lang="en-US" sz="2800" dirty="0"/>
              <a:t>also eat voraciously for 7 days, then 2nd </a:t>
            </a:r>
            <a:r>
              <a:rPr lang="en-US" sz="2800" dirty="0" err="1"/>
              <a:t>moulting</a:t>
            </a:r>
            <a:r>
              <a:rPr lang="en-US" sz="2800" dirty="0"/>
              <a:t> takes place and 3rd stage larvae are formed. </a:t>
            </a:r>
            <a:endParaRPr lang="en-US" sz="2800" dirty="0" smtClean="0"/>
          </a:p>
          <a:p>
            <a:r>
              <a:rPr lang="en-US" sz="2800" dirty="0" smtClean="0"/>
              <a:t>The </a:t>
            </a:r>
            <a:r>
              <a:rPr lang="en-US" sz="2800" dirty="0"/>
              <a:t>larvae repeat this process for 4 times. </a:t>
            </a:r>
            <a:endParaRPr lang="en-US" sz="2800" dirty="0" smtClean="0"/>
          </a:p>
          <a:p>
            <a:r>
              <a:rPr lang="en-US" sz="2800" dirty="0" smtClean="0"/>
              <a:t>The </a:t>
            </a:r>
            <a:r>
              <a:rPr lang="en-US" sz="2800" dirty="0"/>
              <a:t>maturity is achieved in about 45 days since the time of hatching and the matured caterpillar now measures 7—10 </a:t>
            </a:r>
            <a:r>
              <a:rPr lang="en-US" sz="2800" dirty="0" err="1"/>
              <a:t>cms</a:t>
            </a:r>
            <a:r>
              <a:rPr lang="en-US" sz="2800" dirty="0"/>
              <a:t>. in length. </a:t>
            </a:r>
            <a:endParaRPr lang="en-US" sz="2800" dirty="0" smtClean="0"/>
          </a:p>
          <a:p>
            <a:r>
              <a:rPr lang="en-US" sz="2800" dirty="0" smtClean="0"/>
              <a:t>By </a:t>
            </a:r>
            <a:r>
              <a:rPr lang="en-US" sz="2800" dirty="0"/>
              <a:t>this time the formation of a pair of salivary glands is completed. </a:t>
            </a:r>
            <a:endParaRPr lang="en-US" sz="2800" dirty="0" smtClean="0"/>
          </a:p>
          <a:p>
            <a:r>
              <a:rPr lang="en-US" sz="2800" dirty="0" smtClean="0"/>
              <a:t>Since </a:t>
            </a:r>
            <a:r>
              <a:rPr lang="en-US" sz="2800" dirty="0"/>
              <a:t>these salivary glands secrete silk they are also called as silk-gland.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613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173945"/>
            <a:ext cx="8911687" cy="838930"/>
          </a:xfrm>
        </p:spPr>
        <p:txBody>
          <a:bodyPr/>
          <a:lstStyle/>
          <a:p>
            <a:r>
              <a:rPr lang="en-US" dirty="0" smtClean="0"/>
              <a:t>Life History Conti…….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468" y="1392702"/>
            <a:ext cx="4051495" cy="5465298"/>
          </a:xfrm>
        </p:spPr>
        <p:txBody>
          <a:bodyPr>
            <a:normAutofit/>
          </a:bodyPr>
          <a:lstStyle/>
          <a:p>
            <a:pPr algn="just"/>
            <a:r>
              <a:rPr lang="en-US" sz="2000" dirty="0"/>
              <a:t>When the matured </a:t>
            </a:r>
            <a:r>
              <a:rPr lang="en-US" sz="2000" dirty="0" err="1"/>
              <a:t>Caterpillers</a:t>
            </a:r>
            <a:r>
              <a:rPr lang="en-US" sz="2000" dirty="0"/>
              <a:t> stop feeding they are transferred to spinning trays. </a:t>
            </a:r>
            <a:endParaRPr lang="en-US" sz="2000" dirty="0" smtClean="0"/>
          </a:p>
          <a:p>
            <a:pPr algn="just"/>
            <a:r>
              <a:rPr lang="en-US" sz="2000" dirty="0" smtClean="0"/>
              <a:t>They </a:t>
            </a:r>
            <a:r>
              <a:rPr lang="en-US" sz="2000" dirty="0"/>
              <a:t>excrete their last excreta and begin to secrete the sticky secretions from the silk-gland through a very narrow pore situated on the hypopharynx. </a:t>
            </a:r>
            <a:endParaRPr lang="en-US" sz="2000" dirty="0" smtClean="0"/>
          </a:p>
          <a:p>
            <a:pPr algn="just"/>
            <a:r>
              <a:rPr lang="en-US" sz="2000" dirty="0" smtClean="0"/>
              <a:t>The </a:t>
            </a:r>
            <a:r>
              <a:rPr lang="en-US" sz="2000" dirty="0"/>
              <a:t>secretion is continuous and after coming in contact with the air sticky secretion is converted into a fine, long and solid thread of silk.</a:t>
            </a:r>
          </a:p>
          <a:p>
            <a:endParaRPr lang="en-US" dirty="0"/>
          </a:p>
        </p:txBody>
      </p:sp>
      <p:pic>
        <p:nvPicPr>
          <p:cNvPr id="5122" name="Picture 2" descr="Silkworm life cycle -The Worm Lad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963" y="844063"/>
            <a:ext cx="7212037" cy="601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201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606" y="138925"/>
            <a:ext cx="10772775" cy="930021"/>
          </a:xfrm>
        </p:spPr>
        <p:txBody>
          <a:bodyPr/>
          <a:lstStyle/>
          <a:p>
            <a:pPr algn="ctr"/>
            <a:r>
              <a:rPr lang="en-US" dirty="0" smtClean="0">
                <a:latin typeface="Algerian" panose="04020705040A02060702" pitchFamily="82" charset="0"/>
              </a:rPr>
              <a:t>Sericulture</a:t>
            </a: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7169" y="1266092"/>
            <a:ext cx="11394831" cy="5591908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commercial cultivation of the silkworm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known as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Sericulture.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silk through sericulture is a tedious process and involves many stages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Silk, the queen of textiles is made from natural fibers secreted by insects of different species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Almost all of the silk that adorns people and homes today are produced by silkworms that are domesticated and reared for this specific purpose.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99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159876"/>
            <a:ext cx="8911687" cy="712321"/>
          </a:xfrm>
        </p:spPr>
        <p:txBody>
          <a:bodyPr/>
          <a:lstStyle/>
          <a:p>
            <a:r>
              <a:rPr lang="en-US" dirty="0" smtClean="0"/>
              <a:t>Life History Conti…..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5582" y="872197"/>
            <a:ext cx="10616418" cy="5985803"/>
          </a:xfrm>
        </p:spPr>
        <p:txBody>
          <a:bodyPr>
            <a:normAutofit lnSpcReduction="10000"/>
          </a:bodyPr>
          <a:lstStyle/>
          <a:p>
            <a:pPr algn="just" fontAlgn="base"/>
            <a:r>
              <a:rPr lang="en-US" sz="2200" dirty="0"/>
              <a:t>The thread becomes wrapped around the body of larva forming a pupal case or </a:t>
            </a:r>
            <a:r>
              <a:rPr lang="en-US" sz="2200" dirty="0" smtClean="0"/>
              <a:t>cocoon.</a:t>
            </a:r>
          </a:p>
          <a:p>
            <a:pPr algn="just" fontAlgn="base"/>
            <a:r>
              <a:rPr lang="en-US" sz="2200" dirty="0" smtClean="0"/>
              <a:t>This </a:t>
            </a:r>
            <a:r>
              <a:rPr lang="en-US" sz="2200" dirty="0"/>
              <a:t>process continues for 3-4 days, at the end of which the caterpillar is enclosed within a thick, somewhat hard, oval, whitish or yellowish cocoon.</a:t>
            </a:r>
          </a:p>
          <a:p>
            <a:pPr algn="just" fontAlgn="base"/>
            <a:r>
              <a:rPr lang="en-US" sz="2200" dirty="0"/>
              <a:t>Within 15 days the caterpillar is transformed into a brownish pupa or chrysalis. </a:t>
            </a:r>
            <a:endParaRPr lang="en-US" sz="2200" dirty="0" smtClean="0"/>
          </a:p>
          <a:p>
            <a:pPr algn="just" fontAlgn="base"/>
            <a:r>
              <a:rPr lang="en-US" sz="2200" dirty="0" smtClean="0"/>
              <a:t>Active </a:t>
            </a:r>
            <a:r>
              <a:rPr lang="en-US" sz="2200" dirty="0"/>
              <a:t>metamorphic changes takes place during pupation in which abdominal </a:t>
            </a:r>
            <a:r>
              <a:rPr lang="en-US" sz="2200" dirty="0" err="1"/>
              <a:t>prolegs</a:t>
            </a:r>
            <a:r>
              <a:rPr lang="en-US" sz="2200" dirty="0"/>
              <a:t> disappear, while the thorax develops two pairs of wings.</a:t>
            </a:r>
          </a:p>
          <a:p>
            <a:pPr algn="just" fontAlgn="base"/>
            <a:r>
              <a:rPr lang="en-US" sz="2200" dirty="0"/>
              <a:t>The pupa is finally metamorphosed into young adult moth in about 12-15 days. </a:t>
            </a:r>
            <a:endParaRPr lang="en-US" sz="2200" dirty="0" smtClean="0"/>
          </a:p>
          <a:p>
            <a:pPr algn="just" fontAlgn="base"/>
            <a:r>
              <a:rPr lang="en-US" sz="2200" dirty="0" smtClean="0"/>
              <a:t>This </a:t>
            </a:r>
            <a:r>
              <a:rPr lang="en-US" sz="2200" dirty="0"/>
              <a:t>young moth or imago secretes an alkaline fluid to soften one end of the cocoon and then escapes by forcing its way out of the softened silk. </a:t>
            </a:r>
            <a:endParaRPr lang="en-US" sz="2200" dirty="0" smtClean="0"/>
          </a:p>
          <a:p>
            <a:pPr algn="just" fontAlgn="base"/>
            <a:r>
              <a:rPr lang="en-US" sz="2200" dirty="0" smtClean="0"/>
              <a:t>Soon </a:t>
            </a:r>
            <a:r>
              <a:rPr lang="en-US" sz="2200" dirty="0"/>
              <a:t>after the emergence, the silk moths mate, lay eggs and die. </a:t>
            </a:r>
            <a:endParaRPr lang="en-US" sz="2200" dirty="0" smtClean="0"/>
          </a:p>
          <a:p>
            <a:pPr algn="just" fontAlgn="base"/>
            <a:r>
              <a:rPr lang="en-US" sz="2200" dirty="0" smtClean="0"/>
              <a:t>Just </a:t>
            </a:r>
            <a:r>
              <a:rPr lang="en-US" sz="2200" dirty="0"/>
              <a:t>after the formation of cocoons healthy cocoons are selected and kept in cages for the next crop.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0040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718" y="0"/>
            <a:ext cx="10588282" cy="1280890"/>
          </a:xfrm>
        </p:spPr>
        <p:txBody>
          <a:bodyPr/>
          <a:lstStyle/>
          <a:p>
            <a:r>
              <a:rPr lang="en-US" dirty="0"/>
              <a:t>precautions should be taken during the rearing of </a:t>
            </a:r>
            <a:r>
              <a:rPr lang="en-US" dirty="0"/>
              <a:t>S</a:t>
            </a:r>
            <a:r>
              <a:rPr lang="en-US" dirty="0" smtClean="0"/>
              <a:t>ilkworms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718" y="1153551"/>
            <a:ext cx="10588282" cy="5704449"/>
          </a:xfrm>
        </p:spPr>
        <p:txBody>
          <a:bodyPr>
            <a:normAutofit lnSpcReduction="10000"/>
          </a:bodyPr>
          <a:lstStyle/>
          <a:p>
            <a:pPr fontAlgn="base">
              <a:buFont typeface="+mj-lt"/>
              <a:buAutoNum type="arabicPeriod"/>
            </a:pPr>
            <a:r>
              <a:rPr lang="en-US" sz="2000" dirty="0"/>
              <a:t>The worms should never be kept over-crowed in a </a:t>
            </a:r>
            <a:r>
              <a:rPr lang="en-US" sz="2000" dirty="0" smtClean="0"/>
              <a:t>tray.</a:t>
            </a:r>
          </a:p>
          <a:p>
            <a:pPr fontAlgn="base">
              <a:buFont typeface="+mj-lt"/>
              <a:buAutoNum type="arabicPeriod"/>
            </a:pPr>
            <a:r>
              <a:rPr lang="en-US" sz="2000" dirty="0" smtClean="0"/>
              <a:t>Dried </a:t>
            </a:r>
            <a:r>
              <a:rPr lang="en-US" sz="2000" dirty="0"/>
              <a:t>or dusty wet leaves should never be fed to the </a:t>
            </a:r>
            <a:r>
              <a:rPr lang="en-US" sz="2000" dirty="0" smtClean="0"/>
              <a:t>worms.</a:t>
            </a:r>
          </a:p>
          <a:p>
            <a:pPr fontAlgn="base">
              <a:buFont typeface="+mj-lt"/>
              <a:buAutoNum type="arabicPeriod"/>
            </a:pPr>
            <a:r>
              <a:rPr lang="en-US" sz="2000" dirty="0" smtClean="0"/>
              <a:t>No </a:t>
            </a:r>
            <a:r>
              <a:rPr lang="en-US" sz="2000" dirty="0"/>
              <a:t>doubt free ventilation is a must but wind should not be allowed directly over the </a:t>
            </a:r>
            <a:r>
              <a:rPr lang="en-US" sz="2000" dirty="0" smtClean="0"/>
              <a:t>worms.</a:t>
            </a:r>
          </a:p>
          <a:p>
            <a:pPr fontAlgn="base">
              <a:buFont typeface="+mj-lt"/>
              <a:buAutoNum type="arabicPeriod"/>
            </a:pPr>
            <a:r>
              <a:rPr lang="en-US" sz="2000" dirty="0" smtClean="0"/>
              <a:t>There </a:t>
            </a:r>
            <a:r>
              <a:rPr lang="en-US" sz="2000" dirty="0"/>
              <a:t>should be equal distribution of leaves among the </a:t>
            </a:r>
            <a:r>
              <a:rPr lang="en-US" sz="2000" dirty="0" smtClean="0"/>
              <a:t>worms.</a:t>
            </a:r>
          </a:p>
          <a:p>
            <a:pPr fontAlgn="base">
              <a:buFont typeface="+mj-lt"/>
              <a:buAutoNum type="arabicPeriod"/>
            </a:pPr>
            <a:r>
              <a:rPr lang="en-US" sz="2000" dirty="0" smtClean="0"/>
              <a:t>Worms </a:t>
            </a:r>
            <a:r>
              <a:rPr lang="en-US" sz="2000" dirty="0"/>
              <a:t>which are under process of </a:t>
            </a:r>
            <a:r>
              <a:rPr lang="en-US" sz="2000" dirty="0" err="1"/>
              <a:t>moulting</a:t>
            </a:r>
            <a:r>
              <a:rPr lang="en-US" sz="2000" dirty="0"/>
              <a:t> should not be disturbed otherwise they may die or </a:t>
            </a:r>
            <a:r>
              <a:rPr lang="en-US" sz="2000" dirty="0" err="1"/>
              <a:t>moulting</a:t>
            </a:r>
            <a:r>
              <a:rPr lang="en-US" sz="2000" dirty="0"/>
              <a:t> may be </a:t>
            </a:r>
            <a:r>
              <a:rPr lang="en-US" sz="2000" dirty="0" smtClean="0"/>
              <a:t>delayed.</a:t>
            </a:r>
          </a:p>
          <a:p>
            <a:pPr fontAlgn="base">
              <a:buFont typeface="+mj-lt"/>
              <a:buAutoNum type="arabicPeriod"/>
            </a:pPr>
            <a:r>
              <a:rPr lang="en-US" sz="2000" dirty="0" smtClean="0"/>
              <a:t>There </a:t>
            </a:r>
            <a:r>
              <a:rPr lang="en-US" sz="2000" dirty="0"/>
              <a:t>should be no dust at the floor of the house. For this it should be well plastered with cow-dung or mud at regular </a:t>
            </a:r>
            <a:r>
              <a:rPr lang="en-US" sz="2000" dirty="0" smtClean="0"/>
              <a:t>intervals.</a:t>
            </a:r>
          </a:p>
          <a:p>
            <a:pPr fontAlgn="base">
              <a:buFont typeface="+mj-lt"/>
              <a:buAutoNum type="arabicPeriod"/>
            </a:pPr>
            <a:r>
              <a:rPr lang="en-US" sz="2000" dirty="0" smtClean="0"/>
              <a:t>Smoking </a:t>
            </a:r>
            <a:r>
              <a:rPr lang="en-US" sz="2000" dirty="0"/>
              <a:t>should be strictly prohibited in the rearing </a:t>
            </a:r>
            <a:r>
              <a:rPr lang="en-US" sz="2000" dirty="0" smtClean="0"/>
              <a:t>room.</a:t>
            </a:r>
          </a:p>
          <a:p>
            <a:pPr fontAlgn="base">
              <a:buFont typeface="+mj-lt"/>
              <a:buAutoNum type="arabicPeriod"/>
            </a:pPr>
            <a:r>
              <a:rPr lang="en-US" sz="2000" dirty="0" smtClean="0"/>
              <a:t>Worms </a:t>
            </a:r>
            <a:r>
              <a:rPr lang="en-US" sz="2000" dirty="0"/>
              <a:t>should not be handled with dirty hands otherwise they may get diseased. They should be handled only after washing the hands thoroughly with antiseptic solutions and drying the </a:t>
            </a:r>
            <a:r>
              <a:rPr lang="en-US" sz="2000" dirty="0" smtClean="0"/>
              <a:t>hands.</a:t>
            </a:r>
          </a:p>
          <a:p>
            <a:pPr fontAlgn="base">
              <a:buFont typeface="+mj-lt"/>
              <a:buAutoNum type="arabicPeriod"/>
            </a:pPr>
            <a:r>
              <a:rPr lang="en-US" sz="2000" dirty="0" smtClean="0"/>
              <a:t>One </a:t>
            </a:r>
            <a:r>
              <a:rPr lang="en-US" sz="2000" dirty="0"/>
              <a:t>should enter the rearing house only after putting off the shoes, </a:t>
            </a:r>
            <a:r>
              <a:rPr lang="en-US" sz="2000" dirty="0" err="1"/>
              <a:t>chappals</a:t>
            </a:r>
            <a:r>
              <a:rPr lang="en-US" sz="2000" dirty="0"/>
              <a:t> </a:t>
            </a:r>
            <a:r>
              <a:rPr lang="en-US" sz="2000" dirty="0" smtClean="0"/>
              <a:t>etc.</a:t>
            </a:r>
          </a:p>
          <a:p>
            <a:pPr fontAlgn="base">
              <a:buFont typeface="+mj-lt"/>
              <a:buAutoNum type="arabicPeriod"/>
            </a:pPr>
            <a:r>
              <a:rPr lang="en-US" sz="2000" dirty="0" smtClean="0"/>
              <a:t>If </a:t>
            </a:r>
            <a:r>
              <a:rPr lang="en-US" sz="2000" dirty="0"/>
              <a:t>it is very hot, drinking water may be sprinkled over the feeding trays.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746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018" y="0"/>
            <a:ext cx="9418881" cy="815926"/>
          </a:xfrm>
        </p:spPr>
        <p:txBody>
          <a:bodyPr/>
          <a:lstStyle/>
          <a:p>
            <a:r>
              <a:rPr lang="en-US" b="1" i="1" dirty="0"/>
              <a:t>Reeling of Raw Silk from Cocoon</a:t>
            </a:r>
            <a:r>
              <a:rPr lang="en-US" b="1" i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1175" y="815926"/>
            <a:ext cx="4375053" cy="6042074"/>
          </a:xfrm>
        </p:spPr>
        <p:txBody>
          <a:bodyPr>
            <a:normAutofit/>
          </a:bodyPr>
          <a:lstStyle/>
          <a:p>
            <a:pPr algn="just" fontAlgn="base"/>
            <a:r>
              <a:rPr lang="en-US" sz="2400" dirty="0"/>
              <a:t>For the production of standard variety of raw silk latest technology is employed for the speedy and economical reeling of raw silk. </a:t>
            </a:r>
            <a:endParaRPr lang="en-US" sz="2400" dirty="0" smtClean="0"/>
          </a:p>
          <a:p>
            <a:pPr algn="just" fontAlgn="base"/>
            <a:r>
              <a:rPr lang="en-US" sz="2400" dirty="0" smtClean="0"/>
              <a:t>This </a:t>
            </a:r>
            <a:r>
              <a:rPr lang="en-US" sz="2400" dirty="0"/>
              <a:t>constitutes an important aspect of sericulture because cocoon production is directly related to reeling industries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2320" y="942535"/>
            <a:ext cx="5059680" cy="30344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2320" y="3976980"/>
            <a:ext cx="5059680" cy="2881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876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4112" y="159876"/>
            <a:ext cx="8911687" cy="768592"/>
          </a:xfrm>
        </p:spPr>
        <p:txBody>
          <a:bodyPr/>
          <a:lstStyle/>
          <a:p>
            <a:r>
              <a:rPr lang="en-US" b="1" i="1" dirty="0"/>
              <a:t>Reeling of Raw Silk from </a:t>
            </a:r>
            <a:r>
              <a:rPr lang="en-US" b="1" i="1" dirty="0" smtClean="0"/>
              <a:t>Cocoon </a:t>
            </a:r>
            <a:r>
              <a:rPr lang="en-US" b="1" i="1" dirty="0" err="1" smtClean="0"/>
              <a:t>conti</a:t>
            </a:r>
            <a:r>
              <a:rPr lang="en-US" b="1" i="1" dirty="0" smtClean="0"/>
              <a:t>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5582" y="928468"/>
            <a:ext cx="5852160" cy="5929532"/>
          </a:xfrm>
        </p:spPr>
        <p:txBody>
          <a:bodyPr>
            <a:normAutofit/>
          </a:bodyPr>
          <a:lstStyle/>
          <a:p>
            <a:pPr algn="just" fontAlgn="base"/>
            <a:r>
              <a:rPr lang="en-US" sz="2000" dirty="0"/>
              <a:t>Before reeling the thread the cocoons are dipped in a container of hot water for more than 10 minutes. </a:t>
            </a:r>
            <a:endParaRPr lang="en-US" sz="2000" dirty="0" smtClean="0"/>
          </a:p>
          <a:p>
            <a:pPr algn="just" fontAlgn="base"/>
            <a:r>
              <a:rPr lang="en-US" sz="2000" dirty="0" smtClean="0"/>
              <a:t>During </a:t>
            </a:r>
            <a:r>
              <a:rPr lang="en-US" sz="2000" dirty="0"/>
              <a:t>this period they are continuously stirred with a rod. </a:t>
            </a:r>
            <a:endParaRPr lang="en-US" sz="2000" dirty="0" smtClean="0"/>
          </a:p>
          <a:p>
            <a:pPr algn="just" fontAlgn="base"/>
            <a:r>
              <a:rPr lang="en-US" sz="2000" dirty="0" smtClean="0"/>
              <a:t>Due </a:t>
            </a:r>
            <a:r>
              <a:rPr lang="en-US" sz="2000" dirty="0"/>
              <a:t>to this, their outer portion is loosened and removed in the form of long tapes and the end of the continuous filament is found.</a:t>
            </a:r>
          </a:p>
          <a:p>
            <a:pPr algn="just"/>
            <a:r>
              <a:rPr lang="en-US" sz="2000" dirty="0"/>
              <a:t>The filaments of several cocoons are picked up and passed through the ‘glass eye’ on to the reel. </a:t>
            </a:r>
            <a:endParaRPr lang="en-US" sz="2000" dirty="0" smtClean="0"/>
          </a:p>
          <a:p>
            <a:pPr algn="just"/>
            <a:r>
              <a:rPr lang="en-US" sz="2000" dirty="0" smtClean="0"/>
              <a:t>The </a:t>
            </a:r>
            <a:r>
              <a:rPr lang="en-US" sz="2000" dirty="0"/>
              <a:t>thread thus reeled forms the ‘raw silk’ of commerce. </a:t>
            </a:r>
            <a:endParaRPr lang="en-US" sz="2000" dirty="0" smtClean="0"/>
          </a:p>
          <a:p>
            <a:pPr algn="just"/>
            <a:r>
              <a:rPr lang="en-US" sz="2000" dirty="0" smtClean="0"/>
              <a:t>About </a:t>
            </a:r>
            <a:r>
              <a:rPr lang="en-US" sz="2000" dirty="0"/>
              <a:t>1 kg</a:t>
            </a:r>
            <a:r>
              <a:rPr lang="en-US" sz="2000" dirty="0" smtClean="0"/>
              <a:t>. of </a:t>
            </a:r>
            <a:r>
              <a:rPr lang="en-US" sz="2000" dirty="0"/>
              <a:t>raw silk is obtained from nearly 55,000 cocoons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7742" y="928468"/>
            <a:ext cx="4764258" cy="29964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7743" y="3924886"/>
            <a:ext cx="4764258" cy="293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2531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154745"/>
            <a:ext cx="8911687" cy="773723"/>
          </a:xfrm>
        </p:spPr>
        <p:txBody>
          <a:bodyPr/>
          <a:lstStyle/>
          <a:p>
            <a:r>
              <a:rPr lang="en-US" dirty="0" smtClean="0"/>
              <a:t>Silk Trade and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4228" y="928468"/>
            <a:ext cx="5219114" cy="5929532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/>
              <a:t>Trade</a:t>
            </a:r>
            <a:r>
              <a:rPr lang="en-US" sz="2000" dirty="0"/>
              <a:t>: mainly as raw silk or other silk intermediates. </a:t>
            </a:r>
            <a:endParaRPr lang="en-US" sz="2000" dirty="0" smtClean="0"/>
          </a:p>
          <a:p>
            <a:pPr algn="just"/>
            <a:r>
              <a:rPr lang="en-US" sz="2000" dirty="0" smtClean="0"/>
              <a:t>Small </a:t>
            </a:r>
            <a:r>
              <a:rPr lang="en-US" sz="2000" dirty="0"/>
              <a:t>commercialization of fresh </a:t>
            </a:r>
            <a:r>
              <a:rPr lang="en-US" sz="2000" dirty="0" smtClean="0"/>
              <a:t>cocoons.</a:t>
            </a:r>
          </a:p>
          <a:p>
            <a:pPr algn="just"/>
            <a:r>
              <a:rPr lang="en-US" sz="2000" dirty="0" smtClean="0"/>
              <a:t>Users </a:t>
            </a:r>
            <a:r>
              <a:rPr lang="en-US" sz="2000" dirty="0"/>
              <a:t>of silk: traditional artisans or design entrepreneurs (</a:t>
            </a:r>
            <a:r>
              <a:rPr lang="en-US" sz="2000" dirty="0" smtClean="0"/>
              <a:t>SMEs)</a:t>
            </a:r>
          </a:p>
          <a:p>
            <a:pPr algn="just"/>
            <a:r>
              <a:rPr lang="en-US" sz="2000" dirty="0" smtClean="0"/>
              <a:t>Principal </a:t>
            </a:r>
            <a:r>
              <a:rPr lang="en-US" sz="2000" dirty="0"/>
              <a:t>products: Range of products with varying degrees of </a:t>
            </a:r>
            <a:r>
              <a:rPr lang="en-US" sz="2000" dirty="0" smtClean="0"/>
              <a:t>processing:</a:t>
            </a:r>
          </a:p>
          <a:p>
            <a:pPr lvl="1" algn="just"/>
            <a:r>
              <a:rPr lang="en-US" sz="1800" dirty="0" smtClean="0"/>
              <a:t>dried </a:t>
            </a:r>
            <a:r>
              <a:rPr lang="en-US" sz="1800" dirty="0"/>
              <a:t>cocoons, </a:t>
            </a:r>
            <a:endParaRPr lang="en-US" sz="1800" dirty="0" smtClean="0"/>
          </a:p>
          <a:p>
            <a:pPr lvl="1" algn="just"/>
            <a:r>
              <a:rPr lang="en-US" sz="1800" dirty="0" smtClean="0"/>
              <a:t>skeins </a:t>
            </a:r>
            <a:r>
              <a:rPr lang="en-US" sz="1800" dirty="0"/>
              <a:t>of raw silk, </a:t>
            </a:r>
            <a:endParaRPr lang="en-US" sz="1800" dirty="0" smtClean="0"/>
          </a:p>
          <a:p>
            <a:pPr lvl="1" algn="just"/>
            <a:r>
              <a:rPr lang="en-US" sz="1800" dirty="0" smtClean="0"/>
              <a:t>silk </a:t>
            </a:r>
            <a:r>
              <a:rPr lang="en-US" sz="1800" dirty="0"/>
              <a:t>yarn dyed with natural dyes, </a:t>
            </a:r>
            <a:endParaRPr lang="en-US" sz="1800" dirty="0" smtClean="0"/>
          </a:p>
          <a:p>
            <a:pPr lvl="1" algn="just"/>
            <a:r>
              <a:rPr lang="en-US" sz="1800" dirty="0" smtClean="0"/>
              <a:t>spun </a:t>
            </a:r>
            <a:r>
              <a:rPr lang="en-US" sz="1800" dirty="0"/>
              <a:t>silk yarn and non-yarn products </a:t>
            </a:r>
            <a:r>
              <a:rPr lang="en-US" sz="1800" dirty="0" smtClean="0"/>
              <a:t>,</a:t>
            </a:r>
          </a:p>
          <a:p>
            <a:pPr lvl="1" algn="just"/>
            <a:r>
              <a:rPr lang="en-US" sz="1800" dirty="0" smtClean="0"/>
              <a:t>silk </a:t>
            </a:r>
            <a:r>
              <a:rPr lang="en-US" sz="1800" dirty="0"/>
              <a:t>hankies, </a:t>
            </a:r>
            <a:endParaRPr lang="en-US" sz="1800" dirty="0" smtClean="0"/>
          </a:p>
          <a:p>
            <a:pPr lvl="1" algn="just"/>
            <a:r>
              <a:rPr lang="en-US" sz="1800" dirty="0" smtClean="0"/>
              <a:t>silk </a:t>
            </a:r>
            <a:r>
              <a:rPr lang="en-US" sz="1800" dirty="0"/>
              <a:t>paper, </a:t>
            </a:r>
            <a:endParaRPr lang="en-US" sz="1800" dirty="0" smtClean="0"/>
          </a:p>
          <a:p>
            <a:pPr lvl="1" algn="just"/>
            <a:r>
              <a:rPr lang="en-US" sz="1800" dirty="0" smtClean="0"/>
              <a:t>silk </a:t>
            </a:r>
            <a:r>
              <a:rPr lang="en-US" sz="1800" dirty="0"/>
              <a:t>felt, etc</a:t>
            </a:r>
            <a:r>
              <a:rPr lang="en-US" sz="1800" dirty="0" smtClean="0"/>
              <a:t>•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9893" y="928468"/>
            <a:ext cx="2472107" cy="28135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5055" y="928469"/>
            <a:ext cx="2674838" cy="28135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9893" y="3742005"/>
            <a:ext cx="2472107" cy="31159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5055" y="3742005"/>
            <a:ext cx="2674838" cy="311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3475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9723" y="1200885"/>
            <a:ext cx="8911687" cy="909268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latin typeface="Algerian" panose="04020705040A02060702" pitchFamily="82" charset="0"/>
              </a:rPr>
              <a:t>Further Reading</a:t>
            </a:r>
            <a:endParaRPr lang="en-US" sz="4400" b="1" dirty="0">
              <a:latin typeface="Algerian" panose="04020705040A020607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670" y="2616591"/>
            <a:ext cx="8915400" cy="336217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4800" dirty="0" smtClean="0">
                <a:latin typeface="Algerian" panose="04020705040A02060702" pitchFamily="82" charset="0"/>
              </a:rPr>
              <a:t>Please consult any book or internet sources available to you</a:t>
            </a:r>
          </a:p>
          <a:p>
            <a:pPr algn="ctr"/>
            <a:endParaRPr lang="en-US" sz="4800" dirty="0" smtClean="0">
              <a:latin typeface="Algerian" panose="04020705040A02060702" pitchFamily="82" charset="0"/>
            </a:endParaRPr>
          </a:p>
          <a:p>
            <a:pPr marL="0" indent="0" algn="ctr">
              <a:buNone/>
            </a:pPr>
            <a:r>
              <a:rPr lang="en-US" sz="4800" dirty="0" smtClean="0">
                <a:latin typeface="Algerian" panose="04020705040A02060702" pitchFamily="82" charset="0"/>
              </a:rPr>
              <a:t>Thank you</a:t>
            </a:r>
            <a:endParaRPr lang="en-US" sz="48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710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353482"/>
            <a:ext cx="10772775" cy="1076073"/>
          </a:xfrm>
        </p:spPr>
        <p:txBody>
          <a:bodyPr/>
          <a:lstStyle/>
          <a:p>
            <a:pPr algn="ctr"/>
            <a:r>
              <a:rPr lang="en-US" b="1" dirty="0">
                <a:latin typeface="Palatino Linotype" panose="02040502050505030304" pitchFamily="18" charset="0"/>
              </a:rPr>
              <a:t>Types of Silkworm </a:t>
            </a:r>
            <a:r>
              <a:rPr lang="en-US" b="1" dirty="0" smtClean="0">
                <a:latin typeface="Palatino Linotype" panose="02040502050505030304" pitchFamily="18" charset="0"/>
              </a:rPr>
              <a:t>Rearing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354" y="1280161"/>
            <a:ext cx="11910646" cy="5577840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Moths belonging to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families;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Satumidae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Bombycidae</a:t>
            </a:r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order </a:t>
            </a: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lepidoptera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endParaRPr lang="en-US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 </a:t>
            </a: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Insecta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produce silk of commerce. </a:t>
            </a:r>
            <a:endParaRPr lang="en-US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many species of silk-moth which can produce the silk of commerce, but only few have been exploited by man for the purpose. </a:t>
            </a: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Mainly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 types of silk have been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recognized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are secreted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four species;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Silkworm rearing are of four types;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Mulberry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3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Eri</a:t>
            </a:r>
            <a:endParaRPr lang="en-US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3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Muga</a:t>
            </a:r>
            <a:r>
              <a:rPr lang="en-US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3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Tasar</a:t>
            </a:r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52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56270"/>
            <a:ext cx="8911687" cy="1125415"/>
          </a:xfrm>
        </p:spPr>
        <p:txBody>
          <a:bodyPr/>
          <a:lstStyle/>
          <a:p>
            <a:pPr algn="ctr"/>
            <a:r>
              <a:rPr lang="en-US" b="1" i="1" dirty="0"/>
              <a:t>Mulberry Silk</a:t>
            </a:r>
            <a:r>
              <a:rPr lang="en-US" b="1" i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0326" y="1294228"/>
            <a:ext cx="10461674" cy="5563772"/>
          </a:xfrm>
        </p:spPr>
        <p:txBody>
          <a:bodyPr/>
          <a:lstStyle/>
          <a:p>
            <a:pPr fontAlgn="base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silk is supposed to be superior in quality to the other types due to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its;</a:t>
            </a:r>
          </a:p>
          <a:p>
            <a:pPr lvl="1" fontAlgn="base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hining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fontAlgn="base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Creamy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white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secreted by the caterpillar of </a:t>
            </a:r>
            <a:r>
              <a:rPr lang="en-US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Bombyx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mori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(Silk worm)</a:t>
            </a:r>
          </a:p>
          <a:p>
            <a:pPr fontAlgn="base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hich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feeds on mulberry leaves.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13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365760"/>
            <a:ext cx="8911687" cy="1139483"/>
          </a:xfrm>
        </p:spPr>
        <p:txBody>
          <a:bodyPr/>
          <a:lstStyle/>
          <a:p>
            <a:pPr algn="ctr"/>
            <a:r>
              <a:rPr lang="en-US" b="1" i="1" dirty="0" err="1"/>
              <a:t>Tasar</a:t>
            </a:r>
            <a:r>
              <a:rPr lang="en-US" b="1" i="1" dirty="0"/>
              <a:t> Silk</a:t>
            </a:r>
            <a:r>
              <a:rPr lang="en-US" b="1" i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9483" y="1308295"/>
            <a:ext cx="11052517" cy="5549705"/>
          </a:xfrm>
        </p:spPr>
        <p:txBody>
          <a:bodyPr/>
          <a:lstStyle/>
          <a:p>
            <a:pPr fontAlgn="base"/>
            <a:r>
              <a:rPr lang="en-US" sz="3200" dirty="0" smtClean="0"/>
              <a:t>It </a:t>
            </a:r>
            <a:r>
              <a:rPr lang="en-US" sz="3200" dirty="0"/>
              <a:t>is secreted by caterpillars </a:t>
            </a:r>
            <a:r>
              <a:rPr lang="en-US" sz="3200" dirty="0" smtClean="0"/>
              <a:t>of;</a:t>
            </a:r>
          </a:p>
          <a:p>
            <a:pPr lvl="1" fontAlgn="base"/>
            <a:r>
              <a:rPr lang="en-US" sz="2800" i="1" dirty="0" err="1" smtClean="0"/>
              <a:t>Antheraea</a:t>
            </a:r>
            <a:r>
              <a:rPr lang="en-US" sz="2800" i="1" dirty="0" smtClean="0"/>
              <a:t> </a:t>
            </a:r>
            <a:r>
              <a:rPr lang="en-US" sz="2800" i="1" dirty="0" err="1"/>
              <a:t>mylitta</a:t>
            </a:r>
            <a:r>
              <a:rPr lang="en-US" sz="2800" i="1" dirty="0"/>
              <a:t>, </a:t>
            </a:r>
            <a:endParaRPr lang="en-US" sz="2800" i="1" dirty="0" smtClean="0"/>
          </a:p>
          <a:p>
            <a:pPr lvl="1" fontAlgn="base"/>
            <a:r>
              <a:rPr lang="en-US" sz="2800" i="1" dirty="0" smtClean="0"/>
              <a:t>A</a:t>
            </a:r>
            <a:r>
              <a:rPr lang="en-US" sz="2800" i="1" dirty="0"/>
              <a:t>. </a:t>
            </a:r>
            <a:r>
              <a:rPr lang="en-US" sz="2800" i="1" dirty="0" err="1"/>
              <a:t>paphia</a:t>
            </a:r>
            <a:r>
              <a:rPr lang="en-US" sz="2800" i="1" dirty="0"/>
              <a:t>, </a:t>
            </a:r>
            <a:endParaRPr lang="en-US" sz="2800" i="1" dirty="0" smtClean="0"/>
          </a:p>
          <a:p>
            <a:pPr lvl="1" fontAlgn="base"/>
            <a:r>
              <a:rPr lang="en-US" sz="2800" i="1" dirty="0" smtClean="0"/>
              <a:t>A</a:t>
            </a:r>
            <a:r>
              <a:rPr lang="en-US" sz="2800" i="1" dirty="0"/>
              <a:t>. </a:t>
            </a:r>
            <a:r>
              <a:rPr lang="en-US" sz="2800" i="1" dirty="0" err="1"/>
              <a:t>royeli</a:t>
            </a:r>
            <a:r>
              <a:rPr lang="en-US" sz="2800" i="1" dirty="0" smtClean="0"/>
              <a:t>,</a:t>
            </a:r>
          </a:p>
          <a:p>
            <a:pPr lvl="1" fontAlgn="base"/>
            <a:r>
              <a:rPr lang="en-US" sz="2800" i="1" dirty="0" smtClean="0"/>
              <a:t> </a:t>
            </a:r>
            <a:r>
              <a:rPr lang="en-US" sz="2800" i="1" dirty="0"/>
              <a:t>A. </a:t>
            </a:r>
            <a:r>
              <a:rPr lang="en-US" sz="2800" i="1" dirty="0" err="1"/>
              <a:t>pernyi</a:t>
            </a:r>
            <a:r>
              <a:rPr lang="en-US" sz="2800" i="1" dirty="0" smtClean="0"/>
              <a:t>,</a:t>
            </a:r>
          </a:p>
          <a:p>
            <a:pPr lvl="1" fontAlgn="base"/>
            <a:r>
              <a:rPr lang="en-US" sz="2800" i="1" dirty="0" smtClean="0"/>
              <a:t> </a:t>
            </a:r>
            <a:r>
              <a:rPr lang="en-US" sz="2800" i="1" dirty="0"/>
              <a:t>A. </a:t>
            </a:r>
            <a:r>
              <a:rPr lang="en-US" sz="2800" i="1" dirty="0" err="1"/>
              <a:t>proyeli</a:t>
            </a:r>
            <a:r>
              <a:rPr lang="en-US" sz="2800" i="1" dirty="0"/>
              <a:t> </a:t>
            </a:r>
            <a:r>
              <a:rPr lang="en-US" sz="2800" dirty="0"/>
              <a:t>etc. </a:t>
            </a:r>
            <a:endParaRPr lang="en-US" sz="2800" dirty="0" smtClean="0"/>
          </a:p>
          <a:p>
            <a:pPr fontAlgn="base"/>
            <a:r>
              <a:rPr lang="en-US" sz="3200" dirty="0" smtClean="0"/>
              <a:t>This </a:t>
            </a:r>
            <a:r>
              <a:rPr lang="en-US" sz="3200" dirty="0"/>
              <a:t>silk is of coppery </a:t>
            </a:r>
            <a:r>
              <a:rPr lang="en-US" sz="3200" dirty="0" err="1"/>
              <a:t>colour</a:t>
            </a:r>
            <a:r>
              <a:rPr lang="en-US" sz="3200" dirty="0"/>
              <a:t>. </a:t>
            </a:r>
            <a:endParaRPr lang="en-US" sz="3200" dirty="0" smtClean="0"/>
          </a:p>
          <a:p>
            <a:pPr fontAlgn="base"/>
            <a:r>
              <a:rPr lang="en-US" sz="3200" dirty="0" smtClean="0"/>
              <a:t>They </a:t>
            </a:r>
            <a:r>
              <a:rPr lang="en-US" sz="3200" dirty="0"/>
              <a:t>feed on the leaves of Arjun, </a:t>
            </a:r>
            <a:r>
              <a:rPr lang="en-US" sz="3200" dirty="0" err="1"/>
              <a:t>Asan</a:t>
            </a:r>
            <a:r>
              <a:rPr lang="en-US" sz="3200" dirty="0"/>
              <a:t>, Sal, Oak and various other secondary food plants.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6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281354"/>
            <a:ext cx="8911687" cy="998806"/>
          </a:xfrm>
        </p:spPr>
        <p:txBody>
          <a:bodyPr/>
          <a:lstStyle/>
          <a:p>
            <a:pPr algn="ctr" fontAlgn="base"/>
            <a:r>
              <a:rPr lang="en-US" b="1" i="1" dirty="0" err="1"/>
              <a:t>Eri</a:t>
            </a:r>
            <a:r>
              <a:rPr lang="en-US" b="1" i="1" dirty="0"/>
              <a:t> Silk: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9822" y="1378634"/>
            <a:ext cx="10982178" cy="5479366"/>
          </a:xfrm>
        </p:spPr>
        <p:txBody>
          <a:bodyPr/>
          <a:lstStyle/>
          <a:p>
            <a:pPr fontAlgn="base"/>
            <a:r>
              <a:rPr lang="en-US" sz="3600" dirty="0" smtClean="0"/>
              <a:t>It </a:t>
            </a:r>
            <a:r>
              <a:rPr lang="en-US" sz="3600" dirty="0"/>
              <a:t>is produced by caterpillars </a:t>
            </a:r>
            <a:r>
              <a:rPr lang="en-US" sz="3600" dirty="0" smtClean="0"/>
              <a:t>of;</a:t>
            </a:r>
          </a:p>
          <a:p>
            <a:pPr lvl="1" fontAlgn="base"/>
            <a:r>
              <a:rPr lang="en-US" sz="3200" dirty="0" smtClean="0"/>
              <a:t> </a:t>
            </a:r>
            <a:r>
              <a:rPr lang="en-US" sz="3200" i="1" dirty="0" err="1"/>
              <a:t>Attacus</a:t>
            </a:r>
            <a:r>
              <a:rPr lang="en-US" sz="3200" i="1" dirty="0"/>
              <a:t> </a:t>
            </a:r>
            <a:r>
              <a:rPr lang="en-US" sz="3200" i="1" dirty="0" err="1"/>
              <a:t>ricini</a:t>
            </a:r>
            <a:r>
              <a:rPr lang="en-US" sz="3200" i="1" dirty="0"/>
              <a:t> </a:t>
            </a:r>
            <a:endParaRPr lang="en-US" sz="3200" i="1" dirty="0" smtClean="0"/>
          </a:p>
          <a:p>
            <a:pPr lvl="1" fontAlgn="base"/>
            <a:r>
              <a:rPr lang="en-US" sz="3200" dirty="0" smtClean="0"/>
              <a:t>which </a:t>
            </a:r>
            <a:r>
              <a:rPr lang="en-US" sz="3200" dirty="0"/>
              <a:t>feed on castor leaves. </a:t>
            </a:r>
            <a:endParaRPr lang="en-US" sz="3200" dirty="0" smtClean="0"/>
          </a:p>
          <a:p>
            <a:pPr fontAlgn="base"/>
            <a:r>
              <a:rPr lang="en-US" sz="3600" dirty="0" smtClean="0"/>
              <a:t>Its </a:t>
            </a:r>
            <a:r>
              <a:rPr lang="en-US" sz="3600" dirty="0" err="1"/>
              <a:t>colour</a:t>
            </a:r>
            <a:r>
              <a:rPr lang="en-US" sz="3600" dirty="0"/>
              <a:t> is also creamy white like mulberry silk, </a:t>
            </a:r>
            <a:endParaRPr lang="en-US" sz="3600" dirty="0" smtClean="0"/>
          </a:p>
          <a:p>
            <a:pPr fontAlgn="base"/>
            <a:r>
              <a:rPr lang="en-US" sz="3600" dirty="0" smtClean="0"/>
              <a:t>but </a:t>
            </a:r>
            <a:r>
              <a:rPr lang="en-US" sz="3600" dirty="0"/>
              <a:t>is less shining than the latter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262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520506"/>
            <a:ext cx="8911687" cy="984738"/>
          </a:xfrm>
        </p:spPr>
        <p:txBody>
          <a:bodyPr/>
          <a:lstStyle/>
          <a:p>
            <a:pPr algn="ctr" fontAlgn="base"/>
            <a:r>
              <a:rPr lang="en-US" b="1" i="1" dirty="0" err="1"/>
              <a:t>Munga</a:t>
            </a:r>
            <a:r>
              <a:rPr lang="en-US" b="1" i="1" dirty="0"/>
              <a:t> Silk: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5071" y="1505244"/>
            <a:ext cx="10306929" cy="535275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It </a:t>
            </a:r>
            <a:r>
              <a:rPr lang="en-US" sz="4000" dirty="0"/>
              <a:t>is obtained from caterpillars </a:t>
            </a:r>
            <a:r>
              <a:rPr lang="en-US" sz="4000" dirty="0" smtClean="0"/>
              <a:t>of;</a:t>
            </a:r>
          </a:p>
          <a:p>
            <a:pPr lvl="1"/>
            <a:r>
              <a:rPr lang="en-US" sz="3600" dirty="0" smtClean="0"/>
              <a:t> </a:t>
            </a:r>
            <a:r>
              <a:rPr lang="en-US" sz="3600" i="1" dirty="0" err="1"/>
              <a:t>Antheraea</a:t>
            </a:r>
            <a:r>
              <a:rPr lang="en-US" sz="3600" i="1" dirty="0"/>
              <a:t> </a:t>
            </a:r>
            <a:r>
              <a:rPr lang="en-US" sz="3600" i="1" dirty="0" err="1"/>
              <a:t>assama</a:t>
            </a:r>
            <a:r>
              <a:rPr lang="en-US" sz="3600" i="1" dirty="0"/>
              <a:t> </a:t>
            </a:r>
            <a:endParaRPr lang="en-US" sz="3600" i="1" dirty="0" smtClean="0"/>
          </a:p>
          <a:p>
            <a:r>
              <a:rPr lang="en-US" sz="4000" dirty="0" smtClean="0"/>
              <a:t>which </a:t>
            </a:r>
            <a:r>
              <a:rPr lang="en-US" sz="4000" dirty="0"/>
              <a:t>feeds </a:t>
            </a:r>
            <a:r>
              <a:rPr lang="en-US" sz="4000" dirty="0" smtClean="0"/>
              <a:t>on;</a:t>
            </a:r>
          </a:p>
          <a:p>
            <a:pPr lvl="1"/>
            <a:r>
              <a:rPr lang="en-US" sz="3600" dirty="0" err="1" smtClean="0"/>
              <a:t>Som</a:t>
            </a:r>
            <a:r>
              <a:rPr lang="en-US" sz="3600" dirty="0"/>
              <a:t>, </a:t>
            </a:r>
            <a:endParaRPr lang="en-US" sz="3600" dirty="0" smtClean="0"/>
          </a:p>
          <a:p>
            <a:pPr lvl="1"/>
            <a:r>
              <a:rPr lang="en-US" sz="3600" dirty="0" err="1" smtClean="0"/>
              <a:t>Champa</a:t>
            </a:r>
            <a:r>
              <a:rPr lang="en-US" sz="3600" dirty="0" smtClean="0"/>
              <a:t> </a:t>
            </a:r>
            <a:r>
              <a:rPr lang="en-US" sz="3600" dirty="0"/>
              <a:t>and </a:t>
            </a:r>
            <a:endParaRPr lang="en-US" sz="3600" dirty="0" smtClean="0"/>
          </a:p>
          <a:p>
            <a:pPr lvl="1"/>
            <a:r>
              <a:rPr lang="en-US" sz="3600" dirty="0" err="1" smtClean="0"/>
              <a:t>Moyankuri</a:t>
            </a:r>
            <a:r>
              <a:rPr lang="en-US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700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08" y="0"/>
            <a:ext cx="10714892" cy="1097280"/>
          </a:xfrm>
        </p:spPr>
        <p:txBody>
          <a:bodyPr>
            <a:normAutofit fontScale="90000"/>
          </a:bodyPr>
          <a:lstStyle/>
          <a:p>
            <a:r>
              <a:rPr lang="en-US" dirty="0"/>
              <a:t>Different types of silk and their insects along with their particular food plants are given in the table below: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9768210"/>
              </p:ext>
            </p:extLst>
          </p:nvPr>
        </p:nvGraphicFramePr>
        <p:xfrm>
          <a:off x="1477108" y="1044183"/>
          <a:ext cx="10714892" cy="53870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59794"/>
                <a:gridCol w="3151689"/>
                <a:gridCol w="5003409"/>
              </a:tblGrid>
              <a:tr h="573602"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Type of silk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Type of Silk insects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Food </a:t>
                      </a:r>
                      <a:r>
                        <a:rPr lang="en-US" sz="1800" dirty="0">
                          <a:effectLst/>
                        </a:rPr>
                        <a:t>plants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</a:tr>
              <a:tr h="496190"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Mulberry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</a:rPr>
                        <a:t>Bombyx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i="1" dirty="0" err="1">
                          <a:effectLst/>
                        </a:rPr>
                        <a:t>mori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</a:rPr>
                        <a:t>Moras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i="1" dirty="0">
                          <a:effectLst/>
                        </a:rPr>
                        <a:t>alba</a:t>
                      </a:r>
                      <a:r>
                        <a:rPr lang="en-US" sz="2000" dirty="0">
                          <a:effectLst/>
                        </a:rPr>
                        <a:t> (Mulberry)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</a:tr>
              <a:tr h="5869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 smtClean="0">
                          <a:effectLst/>
                        </a:rPr>
                        <a:t>Antheraea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i="1" dirty="0" err="1">
                          <a:effectLst/>
                        </a:rPr>
                        <a:t>mylitta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</a:rPr>
                        <a:t>Terminalia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i="1" dirty="0" err="1">
                          <a:effectLst/>
                        </a:rPr>
                        <a:t>arjuna</a:t>
                      </a:r>
                      <a:r>
                        <a:rPr lang="en-US" sz="2000" dirty="0">
                          <a:effectLst/>
                        </a:rPr>
                        <a:t> (Arjun)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</a:tr>
              <a:tr h="496190"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Tasar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” paphia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effectLst/>
                        </a:rPr>
                        <a:t>Terminalia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i="1" dirty="0" err="1">
                          <a:effectLst/>
                        </a:rPr>
                        <a:t>tomentosa</a:t>
                      </a:r>
                      <a:r>
                        <a:rPr lang="en-US" sz="2000" dirty="0">
                          <a:effectLst/>
                        </a:rPr>
                        <a:t> (</a:t>
                      </a:r>
                      <a:r>
                        <a:rPr lang="en-US" sz="2000" dirty="0" err="1">
                          <a:effectLst/>
                        </a:rPr>
                        <a:t>Asan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</a:tr>
              <a:tr h="14297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2000" dirty="0">
                          <a:effectLst/>
                        </a:rPr>
                        <a:t>” </a:t>
                      </a:r>
                      <a:r>
                        <a:rPr lang="en-US" sz="2000" dirty="0" err="1">
                          <a:effectLst/>
                        </a:rPr>
                        <a:t>royeli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2000" dirty="0">
                          <a:effectLst/>
                        </a:rPr>
                        <a:t>“</a:t>
                      </a:r>
                      <a:r>
                        <a:rPr lang="en-US" sz="2000" dirty="0" err="1">
                          <a:effectLst/>
                        </a:rPr>
                        <a:t>pernyi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” </a:t>
                      </a:r>
                      <a:r>
                        <a:rPr lang="en-US" sz="2000" dirty="0" err="1">
                          <a:effectLst/>
                        </a:rPr>
                        <a:t>proyeli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2000" i="1" dirty="0" err="1">
                          <a:effectLst/>
                        </a:rPr>
                        <a:t>Sorea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i="1" dirty="0" err="1">
                          <a:effectLst/>
                        </a:rPr>
                        <a:t>robusta</a:t>
                      </a:r>
                      <a:r>
                        <a:rPr lang="en-US" sz="2000" dirty="0">
                          <a:effectLst/>
                        </a:rPr>
                        <a:t> (Sal)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</a:rPr>
                        <a:t>Zizyphus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i="1" dirty="0" err="1">
                          <a:effectLst/>
                        </a:rPr>
                        <a:t>jujuba</a:t>
                      </a:r>
                      <a:r>
                        <a:rPr lang="en-US" sz="2000" dirty="0">
                          <a:effectLst/>
                        </a:rPr>
                        <a:t> (Plum) etc.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</a:tr>
              <a:tr h="496190"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Eri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Attacus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i="1" dirty="0" err="1">
                          <a:effectLst/>
                        </a:rPr>
                        <a:t>ricini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effectLst/>
                        </a:rPr>
                        <a:t>Ricinus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i="1" dirty="0" err="1">
                          <a:effectLst/>
                        </a:rPr>
                        <a:t>communis</a:t>
                      </a:r>
                      <a:r>
                        <a:rPr lang="en-US" sz="2000" dirty="0">
                          <a:effectLst/>
                        </a:rPr>
                        <a:t> (castor)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</a:tr>
              <a:tr h="1069450"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Munga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 smtClean="0">
                          <a:effectLst/>
                        </a:rPr>
                        <a:t>Antheraea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i="1" dirty="0" err="1">
                          <a:effectLst/>
                        </a:rPr>
                        <a:t>assama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2000" i="1" dirty="0" err="1">
                          <a:effectLst/>
                        </a:rPr>
                        <a:t>Tetraanthera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i="1" dirty="0" err="1" smtClean="0">
                          <a:effectLst/>
                        </a:rPr>
                        <a:t>monopetala</a:t>
                      </a:r>
                      <a:r>
                        <a:rPr lang="en-US" sz="2000" dirty="0" smtClean="0">
                          <a:effectLst/>
                        </a:rPr>
                        <a:t> (</a:t>
                      </a:r>
                      <a:r>
                        <a:rPr lang="en-US" sz="2000" dirty="0" err="1" smtClean="0">
                          <a:effectLst/>
                        </a:rPr>
                        <a:t>Som</a:t>
                      </a:r>
                      <a:r>
                        <a:rPr lang="en-US" sz="2000" dirty="0">
                          <a:effectLst/>
                        </a:rPr>
                        <a:t>), </a:t>
                      </a:r>
                      <a:r>
                        <a:rPr lang="en-US" sz="2000" i="1" dirty="0" err="1">
                          <a:effectLst/>
                        </a:rPr>
                        <a:t>Michalia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i="1" dirty="0" err="1">
                          <a:effectLst/>
                        </a:rPr>
                        <a:t>oblonga</a:t>
                      </a:r>
                      <a:r>
                        <a:rPr lang="en-US" sz="2000" dirty="0">
                          <a:effectLst/>
                        </a:rPr>
                        <a:t> (</a:t>
                      </a:r>
                      <a:r>
                        <a:rPr lang="en-US" sz="2000" dirty="0" err="1">
                          <a:effectLst/>
                        </a:rPr>
                        <a:t>champa</a:t>
                      </a:r>
                      <a:r>
                        <a:rPr lang="en-US" sz="2000" dirty="0">
                          <a:effectLst/>
                        </a:rPr>
                        <a:t>), </a:t>
                      </a:r>
                      <a:r>
                        <a:rPr lang="en-US" sz="2000" i="1" dirty="0" err="1">
                          <a:effectLst/>
                        </a:rPr>
                        <a:t>Listea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i="1" dirty="0" smtClean="0">
                          <a:effectLst/>
                        </a:rPr>
                        <a:t>citrate (</a:t>
                      </a:r>
                      <a:r>
                        <a:rPr lang="en-US" sz="2000" i="0" dirty="0" err="1">
                          <a:effectLst/>
                        </a:rPr>
                        <a:t>Moyankuri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2290" marR="182290" marT="112768" marB="112768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878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5617" y="263501"/>
            <a:ext cx="9868995" cy="779688"/>
          </a:xfrm>
        </p:spPr>
        <p:txBody>
          <a:bodyPr/>
          <a:lstStyle/>
          <a:p>
            <a:pPr algn="ctr" fontAlgn="base"/>
            <a:r>
              <a:rPr lang="en-US" b="1" dirty="0"/>
              <a:t>Habit, Habitat and Life History: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9403" y="1171977"/>
            <a:ext cx="10852597" cy="568602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Out of the four different silk types the two i.e., </a:t>
            </a:r>
            <a:endParaRPr lang="en-US" sz="2800" dirty="0" smtClean="0"/>
          </a:p>
          <a:p>
            <a:pPr lvl="1"/>
            <a:r>
              <a:rPr lang="en-US" sz="2400" dirty="0" smtClean="0"/>
              <a:t>mulberry </a:t>
            </a:r>
            <a:r>
              <a:rPr lang="en-US" sz="2400" dirty="0"/>
              <a:t>and </a:t>
            </a:r>
            <a:r>
              <a:rPr lang="en-US" sz="2400" dirty="0" err="1"/>
              <a:t>Eri</a:t>
            </a:r>
            <a:r>
              <a:rPr lang="en-US" sz="2400" dirty="0"/>
              <a:t> are </a:t>
            </a:r>
            <a:r>
              <a:rPr lang="en-US" sz="2400" dirty="0" smtClean="0"/>
              <a:t>manufactured </a:t>
            </a:r>
            <a:r>
              <a:rPr lang="en-US" sz="2400" dirty="0"/>
              <a:t>from domesticated silkworms, </a:t>
            </a:r>
            <a:endParaRPr lang="en-US" sz="2400" dirty="0" smtClean="0"/>
          </a:p>
          <a:p>
            <a:r>
              <a:rPr lang="en-US" sz="2800" dirty="0" smtClean="0"/>
              <a:t>whereas </a:t>
            </a:r>
            <a:r>
              <a:rPr lang="en-US" sz="2800" dirty="0" err="1"/>
              <a:t>Tasar</a:t>
            </a:r>
            <a:r>
              <a:rPr lang="en-US" sz="2800" dirty="0"/>
              <a:t> and </a:t>
            </a:r>
            <a:r>
              <a:rPr lang="en-US" sz="2800" dirty="0" err="1"/>
              <a:t>Munga</a:t>
            </a:r>
            <a:r>
              <a:rPr lang="en-US" sz="2800" dirty="0"/>
              <a:t> silkworms are wild in nature, </a:t>
            </a:r>
            <a:endParaRPr lang="en-US" sz="2800" dirty="0" smtClean="0"/>
          </a:p>
          <a:p>
            <a:r>
              <a:rPr lang="en-US" sz="2800" dirty="0" smtClean="0"/>
              <a:t>although </a:t>
            </a:r>
            <a:r>
              <a:rPr lang="en-US" sz="2800" dirty="0"/>
              <a:t>attempts are in progress to domesticate them too. </a:t>
            </a:r>
            <a:endParaRPr lang="en-US" sz="2800" dirty="0" smtClean="0"/>
          </a:p>
          <a:p>
            <a:r>
              <a:rPr lang="en-US" sz="2800" dirty="0" smtClean="0"/>
              <a:t>The </a:t>
            </a:r>
            <a:r>
              <a:rPr lang="en-US" sz="2800" dirty="0"/>
              <a:t>life-cycle of these four types of silk moths are much in common, </a:t>
            </a:r>
            <a:endParaRPr lang="en-US" sz="2800" dirty="0" smtClean="0"/>
          </a:p>
          <a:p>
            <a:pPr lvl="1"/>
            <a:r>
              <a:rPr lang="en-US" sz="2400" dirty="0" smtClean="0"/>
              <a:t>as </a:t>
            </a:r>
            <a:r>
              <a:rPr lang="en-US" sz="2400" dirty="0"/>
              <a:t>they lay eggs, from </a:t>
            </a:r>
            <a:r>
              <a:rPr lang="en-US" sz="2400" dirty="0" smtClean="0"/>
              <a:t>which;</a:t>
            </a:r>
          </a:p>
          <a:p>
            <a:pPr lvl="1"/>
            <a:r>
              <a:rPr lang="en-US" sz="2400" dirty="0" smtClean="0"/>
              <a:t>caterpillars </a:t>
            </a:r>
            <a:r>
              <a:rPr lang="en-US" sz="2400" dirty="0"/>
              <a:t>hatches. </a:t>
            </a:r>
            <a:endParaRPr lang="en-US" sz="2400" dirty="0" smtClean="0"/>
          </a:p>
          <a:p>
            <a:pPr lvl="1"/>
            <a:r>
              <a:rPr lang="en-US" sz="2400" dirty="0" smtClean="0"/>
              <a:t>They </a:t>
            </a:r>
            <a:r>
              <a:rPr lang="en-US" sz="2400" dirty="0"/>
              <a:t>eat, grow and produces cocoon for their protection, </a:t>
            </a:r>
            <a:endParaRPr lang="en-US" sz="2400" dirty="0" smtClean="0"/>
          </a:p>
          <a:p>
            <a:pPr lvl="1"/>
            <a:r>
              <a:rPr lang="en-US" sz="2400" dirty="0" smtClean="0"/>
              <a:t>then </a:t>
            </a:r>
            <a:r>
              <a:rPr lang="en-US" sz="2400" dirty="0"/>
              <a:t>pupate inside cocoon. </a:t>
            </a:r>
            <a:endParaRPr lang="en-US" sz="2400" dirty="0" smtClean="0"/>
          </a:p>
          <a:p>
            <a:r>
              <a:rPr lang="en-US" sz="2600" dirty="0" smtClean="0"/>
              <a:t>After </a:t>
            </a:r>
            <a:r>
              <a:rPr lang="en-US" sz="2600" dirty="0"/>
              <a:t>sometime moths emerge from the cocoon, </a:t>
            </a:r>
            <a:endParaRPr lang="en-US" sz="2600" dirty="0" smtClean="0"/>
          </a:p>
          <a:p>
            <a:pPr lvl="1"/>
            <a:r>
              <a:rPr lang="en-US" sz="2400" dirty="0" smtClean="0"/>
              <a:t>male </a:t>
            </a:r>
            <a:r>
              <a:rPr lang="en-US" sz="2400" dirty="0"/>
              <a:t>and female mate, lay eggs, and repeat their life­cycles.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56588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349</TotalTime>
  <Words>1759</Words>
  <Application>Microsoft Office PowerPoint</Application>
  <PresentationFormat>Widescreen</PresentationFormat>
  <Paragraphs>184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Algerian</vt:lpstr>
      <vt:lpstr>Arial</vt:lpstr>
      <vt:lpstr>Calibri</vt:lpstr>
      <vt:lpstr>Century Gothic</vt:lpstr>
      <vt:lpstr>Palatino Linotype</vt:lpstr>
      <vt:lpstr>Times New Roman</vt:lpstr>
      <vt:lpstr>Wingdings</vt:lpstr>
      <vt:lpstr>Wingdings 3</vt:lpstr>
      <vt:lpstr>Wisp</vt:lpstr>
      <vt:lpstr>Sericulture</vt:lpstr>
      <vt:lpstr>Sericulture</vt:lpstr>
      <vt:lpstr>Types of Silkworm Rearing</vt:lpstr>
      <vt:lpstr>Mulberry Silk:</vt:lpstr>
      <vt:lpstr>Tasar Silk:</vt:lpstr>
      <vt:lpstr>Eri Silk:</vt:lpstr>
      <vt:lpstr>Munga Silk:</vt:lpstr>
      <vt:lpstr>Different types of silk and their insects along with their particular food plants are given in the table below:</vt:lpstr>
      <vt:lpstr>Habit, Habitat and Life History:</vt:lpstr>
      <vt:lpstr>PowerPoint Presentation</vt:lpstr>
      <vt:lpstr>Rearing of Silkworms: Life Cycle and details;</vt:lpstr>
      <vt:lpstr>Feeding Trays:</vt:lpstr>
      <vt:lpstr>Machan</vt:lpstr>
      <vt:lpstr>Nets</vt:lpstr>
      <vt:lpstr>Spinning Trays:</vt:lpstr>
      <vt:lpstr>Use of Germicides:</vt:lpstr>
      <vt:lpstr>Life History</vt:lpstr>
      <vt:lpstr>Life History Conti…..</vt:lpstr>
      <vt:lpstr>Life History Conti…….</vt:lpstr>
      <vt:lpstr>Life History Conti…..</vt:lpstr>
      <vt:lpstr>precautions should be taken during the rearing of Silkworms</vt:lpstr>
      <vt:lpstr>Reeling of Raw Silk from Cocoon:</vt:lpstr>
      <vt:lpstr>Reeling of Raw Silk from Cocoon conti..</vt:lpstr>
      <vt:lpstr>Silk Trade and products</vt:lpstr>
      <vt:lpstr>Further Reading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Sericulture</dc:title>
  <dc:creator>Life Sciences IUB</dc:creator>
  <cp:lastModifiedBy>Life Sciences IUB</cp:lastModifiedBy>
  <cp:revision>107</cp:revision>
  <dcterms:created xsi:type="dcterms:W3CDTF">2020-04-02T07:16:14Z</dcterms:created>
  <dcterms:modified xsi:type="dcterms:W3CDTF">2020-04-02T13:07:50Z</dcterms:modified>
</cp:coreProperties>
</file>